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275" r:id="rId3"/>
    <p:sldId id="279" r:id="rId4"/>
    <p:sldId id="276" r:id="rId5"/>
    <p:sldId id="277" r:id="rId6"/>
    <p:sldId id="278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6000" autoAdjust="0"/>
  </p:normalViewPr>
  <p:slideViewPr>
    <p:cSldViewPr snapToGrid="0">
      <p:cViewPr>
        <p:scale>
          <a:sx n="80" d="100"/>
          <a:sy n="80" d="100"/>
        </p:scale>
        <p:origin x="18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BF2BB5-0374-D164-4E88-6422BFE84D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A7154-8C3D-0CE1-D579-CE6185A575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5FBB7-6EE1-CD4F-8E2D-02CE7FEBC767}" type="datetimeFigureOut">
              <a:t>31/5/24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3F0C7-7185-C4BF-A43B-AB24984417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FB470-7851-13B9-FD47-29789FF95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D8FDA-E9BF-0B41-BF44-25E8E3F5C35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23061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466FA-C950-4275-A26E-6C72AFAF35FC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2B01E-4D0C-4A94-B2B8-C786D7B4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4715-8084-291D-716F-3CE0719E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3388"/>
            <a:ext cx="9144000" cy="1946412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1DF24-5F32-43F2-5EB2-9928B28E7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4100"/>
            <a:ext cx="9144000" cy="1066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71787-DBB9-E6C6-DBC1-4D64778A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2717-A9F2-2DFE-A46B-5937D6F1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rriweather San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2E467-813E-9AD0-7D47-C999AD17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erriweather Sans" pitchFamily="2" charset="0"/>
              </a:defRPr>
            </a:lvl1pPr>
            <a:lvl2pPr>
              <a:defRPr>
                <a:latin typeface="Merriweather Sans" pitchFamily="2" charset="0"/>
              </a:defRPr>
            </a:lvl2pPr>
            <a:lvl3pPr>
              <a:defRPr>
                <a:latin typeface="Merriweather Sans" pitchFamily="2" charset="0"/>
              </a:defRPr>
            </a:lvl3pPr>
            <a:lvl4pPr>
              <a:defRPr>
                <a:latin typeface="Merriweather Sans" pitchFamily="2" charset="0"/>
              </a:defRPr>
            </a:lvl4pPr>
            <a:lvl5pPr>
              <a:defRPr>
                <a:latin typeface="Merriweather Sans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96522-FCAF-5B6B-1B2C-4555C8CF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6" descr="学歌・学旗・ロゴ｜奈良先端科学技術大学院大学">
            <a:extLst>
              <a:ext uri="{FF2B5EF4-FFF2-40B4-BE49-F238E27FC236}">
                <a16:creationId xmlns:a16="http://schemas.microsoft.com/office/drawing/2014/main" id="{969FF2EC-2B7C-21F3-08EA-6111B6D393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091" y="136526"/>
            <a:ext cx="829521" cy="832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55105C-60CE-FA60-02CE-7E6CD48CF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657" y="193267"/>
            <a:ext cx="1541628" cy="7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7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DD55-6CC9-003C-199F-8C382F2F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FD28B-5765-CB22-8F47-0E2C7B52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6C5E-2D5A-4FC5-E896-10C90D81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6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5E27-D02F-8A13-564A-1FBFFB5E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7618-A6C4-7171-D33C-D13737248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E0ADA-8573-29DF-B9D1-46D07433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B5436-61E3-D610-043C-8FB4C4EE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E821C7-1F30-45A2-A7FC-5BB3B8BB7555}" type="datetime1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4DD7F-DAE3-AA67-57F9-C1B12571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A46C0-B689-B6C6-520E-C9C58152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4B7C-A7C9-B2D1-F2F1-A694C2E6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39720-9906-B8C7-EE95-E07AD405F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63738-D50A-9DDC-E435-68FB06472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63EBF-C23A-6801-F30A-D6EDC2150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3D5E6-555A-1AE0-EB13-31E149EC7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77A6E-967F-F88E-0FE7-C5582FF9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D092-A961-FF64-F41A-FED83F43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8DBB-CBE3-EA31-30E5-766F5B22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4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C1268-8D15-4BF5-A650-2582FFA5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4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7DB1-C555-514E-C13F-F0987F6D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D274-5C7D-69D2-76DC-70595958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1296D-18B8-4ECB-9F85-D3339E37D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2E67F-3425-2537-2A69-115B885E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1843-4BB5-E11C-2108-AFFC0077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D4A89-7DC3-EE11-4F47-A35F544D4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64A83-1D2E-4709-5DE6-7504D79A6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FAF1-9598-F826-05A5-2AF02DCA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6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C115F-DB4F-C2E2-A2A1-CC6EC1B5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7909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E7B25-CE88-1599-4485-06F00577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8847"/>
            <a:ext cx="10515600" cy="4868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A462-131E-D7BC-22BE-AE355F13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62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rriweather Sans" pitchFamily="2" charset="0"/>
              </a:defRPr>
            </a:lvl1pPr>
          </a:lstStyle>
          <a:p>
            <a:fld id="{2483F2DD-86AB-4DA0-843B-A8EA1C3EB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9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Merriweather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rriweather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Merriweather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◦"/>
        <a:defRPr sz="2000" kern="1200">
          <a:solidFill>
            <a:schemeClr val="tx1"/>
          </a:solidFill>
          <a:latin typeface="Merriweather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Merriweather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58D86D-619E-DB6B-6B8C-8E47FCD03BA7}"/>
              </a:ext>
            </a:extLst>
          </p:cNvPr>
          <p:cNvSpPr txBox="1">
            <a:spLocks/>
          </p:cNvSpPr>
          <p:nvPr userDrawn="1"/>
        </p:nvSpPr>
        <p:spPr>
          <a:xfrm>
            <a:off x="1524000" y="274045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atin typeface="Merriweather Sans" pitchFamily="2" charset="0"/>
              </a:rPr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DBB32D-676C-D729-7485-535E8B7B38A5}"/>
              </a:ext>
            </a:extLst>
          </p:cNvPr>
          <p:cNvSpPr txBox="1">
            <a:spLocks/>
          </p:cNvSpPr>
          <p:nvPr userDrawn="1"/>
        </p:nvSpPr>
        <p:spPr>
          <a:xfrm>
            <a:off x="1524000" y="5511799"/>
            <a:ext cx="9144000" cy="100214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erriweather Sans" pitchFamily="2" charset="0"/>
              </a:rPr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100095-085F-3CE2-FC02-CE3679C8E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450" y="405762"/>
            <a:ext cx="10579100" cy="28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34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3077F3-2F3D-CE4A-436B-EC62C36F4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68972"/>
            <a:ext cx="12192000" cy="1269162"/>
          </a:xfrm>
        </p:spPr>
        <p:txBody>
          <a:bodyPr>
            <a:noAutofit/>
          </a:bodyPr>
          <a:lstStyle/>
          <a:p>
            <a:r>
              <a:rPr lang="en-US" altLang="ja-JP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Battery Optimization through </a:t>
            </a:r>
            <a:br>
              <a:rPr lang="en-US" altLang="ja-JP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Machine Learning Techniques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6F32-41BC-0F41-FD40-2F88734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1</a:t>
            </a:fld>
            <a:endParaRPr lang="en-US"/>
          </a:p>
        </p:txBody>
      </p:sp>
      <p:sp>
        <p:nvSpPr>
          <p:cNvPr id="11" name="正方形/長方形 6">
            <a:extLst>
              <a:ext uri="{FF2B5EF4-FFF2-40B4-BE49-F238E27FC236}">
                <a16:creationId xmlns:a16="http://schemas.microsoft.com/office/drawing/2014/main" id="{AACA9B70-F7DC-E66E-5EE2-FE32270E5EEF}"/>
              </a:ext>
            </a:extLst>
          </p:cNvPr>
          <p:cNvSpPr/>
          <p:nvPr/>
        </p:nvSpPr>
        <p:spPr>
          <a:xfrm>
            <a:off x="2071792" y="5931490"/>
            <a:ext cx="8412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500" u="sng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kumimoji="1" lang="en-US" altLang="ja-JP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2500" b="1" dirty="0">
                <a:latin typeface="Arial" panose="020B0604020202020204" pitchFamily="34" charset="0"/>
                <a:cs typeface="Arial" panose="020B0604020202020204" pitchFamily="34" charset="0"/>
              </a:rPr>
              <a:t>Vu Tuan Hai         </a:t>
            </a:r>
            <a:r>
              <a:rPr kumimoji="0" lang="en-US" altLang="en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vu.tuan_hai.vr7@naist.ac.jp</a:t>
            </a:r>
            <a:endParaRPr kumimoji="1" lang="ja-JP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ain_ss01">
            <a:extLst>
              <a:ext uri="{FF2B5EF4-FFF2-40B4-BE49-F238E27FC236}">
                <a16:creationId xmlns:a16="http://schemas.microsoft.com/office/drawing/2014/main" id="{3C947D5C-0DE7-2CC5-6D45-35702F82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86DAB3A-67F3-B742-6CBC-E90F99E4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19204"/>
            <a:ext cx="121920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Vu Tuan Hai</a:t>
            </a:r>
            <a:r>
              <a:rPr kumimoji="0" lang="en-US" altLang="en-VN" sz="2000" b="0" i="0" u="sng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Vo Minh Kiet</a:t>
            </a: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Le Vu Trung Duong</a:t>
            </a: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Pham Hoai Luan</a:t>
            </a: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Le Bin Ho</a:t>
            </a: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3, 4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and Yasuhiko Nakashima1</a:t>
            </a:r>
            <a:endParaRPr kumimoji="0" lang="en-US" altLang="en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Nara Institute of Science and Technology, 8916–5 Takayama-cho, Ikoma, Nara 630-0192, Japan.</a:t>
            </a:r>
            <a:endParaRPr kumimoji="0" lang="en-US" altLang="en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University of Information Technology, Vietnam National University, Ho Chi Minh, Vietnam.</a:t>
            </a:r>
            <a:endParaRPr kumimoji="0" lang="en-US" altLang="en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Frontier Research Institute for Interdisciplinary Sciences, Tohoku University, Sendai 980-8578, Japan.</a:t>
            </a:r>
            <a:endParaRPr kumimoji="0" lang="en-US" altLang="en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0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4</a:t>
            </a:r>
            <a:r>
              <a:rPr kumimoji="0" lang="en-US" altLang="en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Department of Applied Physics, Graduate School of Engineering, Tohoku University, Sendai 980-8579, Japan. </a:t>
            </a:r>
          </a:p>
        </p:txBody>
      </p:sp>
      <p:pic>
        <p:nvPicPr>
          <p:cNvPr id="1027" name="Image 1">
            <a:extLst>
              <a:ext uri="{FF2B5EF4-FFF2-40B4-BE49-F238E27FC236}">
                <a16:creationId xmlns:a16="http://schemas.microsoft.com/office/drawing/2014/main" id="{8ACD0DAC-8259-4EF8-726A-C34C84302E3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63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1E9D701C-D054-BFED-DADE-5E30AC8F8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328" y="6012560"/>
            <a:ext cx="425116" cy="4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7BD1-02C0-94BF-1DEA-EAE8C50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1. Introduction: quantum battery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992D6-A6A7-5BE8-3600-54742851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2</a:t>
            </a:fld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9B93F008-C8F5-0A10-22A1-55F7318A8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2" r="71314" b="8036"/>
          <a:stretch/>
        </p:blipFill>
        <p:spPr>
          <a:xfrm>
            <a:off x="6326238" y="1620137"/>
            <a:ext cx="2145271" cy="36605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5C0A3C-43DE-8AD8-8CFF-8B6C4603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238" y="1238250"/>
            <a:ext cx="584200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E9A7E-2791-D505-38CC-6D1729B07486}"/>
              </a:ext>
            </a:extLst>
          </p:cNvPr>
          <p:cNvSpPr txBox="1"/>
          <p:nvPr/>
        </p:nvSpPr>
        <p:spPr>
          <a:xfrm>
            <a:off x="6326238" y="5626427"/>
            <a:ext cx="381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/>
              <a:t>Figure 2. 1-D quantum battery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1EEEAD-5862-CA8F-57CA-6D42AB6D02DD}"/>
                  </a:ext>
                </a:extLst>
              </p:cNvPr>
              <p:cNvSpPr txBox="1"/>
              <p:nvPr/>
            </p:nvSpPr>
            <p:spPr>
              <a:xfrm>
                <a:off x="1085644" y="5637085"/>
                <a:ext cx="5240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 sz="2400"/>
                  <a:t>Figure 1. Charging process, Power (</a:t>
                </a:r>
                <a14:m>
                  <m:oMath xmlns:m="http://schemas.openxmlformats.org/officeDocument/2006/math">
                    <m:r>
                      <a:rPr lang="en-V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VN" sz="2400"/>
                  <a:t>) versus charging time </a:t>
                </a:r>
                <a14:m>
                  <m:oMath xmlns:m="http://schemas.openxmlformats.org/officeDocument/2006/math">
                    <m:r>
                      <a:rPr lang="en-V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VN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1EEEAD-5862-CA8F-57CA-6D42AB6D0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44" y="5637085"/>
                <a:ext cx="5240594" cy="830997"/>
              </a:xfrm>
              <a:prstGeom prst="rect">
                <a:avLst/>
              </a:prstGeom>
              <a:blipFill>
                <a:blip r:embed="rId5"/>
                <a:stretch>
                  <a:fillRect l="-1932" t="-4545" b="-1515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F48D94-63EA-8048-D787-60CDCBE83784}"/>
              </a:ext>
            </a:extLst>
          </p:cNvPr>
          <p:cNvSpPr txBox="1"/>
          <p:nvPr/>
        </p:nvSpPr>
        <p:spPr>
          <a:xfrm rot="5400000">
            <a:off x="7705287" y="3126734"/>
            <a:ext cx="190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# qubits = # cells</a:t>
            </a:r>
          </a:p>
        </p:txBody>
      </p:sp>
    </p:spTree>
    <p:extLst>
      <p:ext uri="{BB962C8B-B14F-4D97-AF65-F5344CB8AC3E}">
        <p14:creationId xmlns:p14="http://schemas.microsoft.com/office/powerpoint/2010/main" val="269260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E5C1-BC76-3750-8ED3-D843ED59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1.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EBB05-15FB-D8A2-AAC5-1B5D1A44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CD81FA72-063F-761E-D948-3CDEB2C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58" y="1568338"/>
            <a:ext cx="6364458" cy="4091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DE8499-6703-AA48-1EA5-53EB3CF2CE31}"/>
                  </a:ext>
                </a:extLst>
              </p:cNvPr>
              <p:cNvSpPr txBox="1"/>
              <p:nvPr/>
            </p:nvSpPr>
            <p:spPr>
              <a:xfrm>
                <a:off x="5671458" y="5747657"/>
                <a:ext cx="62810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Figure 3. (a) A model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- cell quantum battery. (b) A quantum machine learning algorithm for optimizing battery’s power. </a:t>
                </a:r>
                <a:r>
                  <a:rPr lang="en-US" b="1"/>
                  <a:t>[1-3]</a:t>
                </a:r>
                <a:endParaRPr lang="en-VN" b="1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DE8499-6703-AA48-1EA5-53EB3CF2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458" y="5747657"/>
                <a:ext cx="6281057" cy="646331"/>
              </a:xfrm>
              <a:prstGeom prst="rect">
                <a:avLst/>
              </a:prstGeom>
              <a:blipFill>
                <a:blip r:embed="rId3"/>
                <a:stretch>
                  <a:fillRect l="-806" t="-3846" b="-1346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019F0-620D-66CB-B66F-A3571C02E68B}"/>
                  </a:ext>
                </a:extLst>
              </p:cNvPr>
              <p:cNvSpPr txBox="1"/>
              <p:nvPr/>
            </p:nvSpPr>
            <p:spPr>
              <a:xfrm>
                <a:off x="838200" y="1201271"/>
                <a:ext cx="4376058" cy="12467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 quantum battery is given in the ground state of a Hamiltonian: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VN" i="1" spc="-5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VN" i="1" spc="-5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vi-VN" b="0" spc="-5"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vi-VN" b="0" i="1" spc="-5">
                        <a:effectLst/>
                        <a:latin typeface="Cambria Math" panose="02040503050406030204" pitchFamily="18" charset="0"/>
                      </a:rPr>
                      <m:t>h</m:t>
                    </m:r>
                    <m:nary>
                      <m:naryPr>
                        <m:chr m:val="∑"/>
                        <m:limLoc m:val="undOvr"/>
                        <m:ctrlPr>
                          <a:rPr lang="en-VN" i="1" spc="-5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vi-VN" b="0" spc="-5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vi-VN" b="0" i="1" spc="-5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VN" i="1" spc="-5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pc="-5">
                                <a:effectLst/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vi-VN" b="0" i="1" spc="-5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The </a:t>
                </a:r>
                <a:r>
                  <a:rPr lang="en-US" b="1">
                    <a:solidFill>
                      <a:srgbClr val="FF0000"/>
                    </a:solidFill>
                  </a:rPr>
                  <a:t>charging</a:t>
                </a:r>
                <a:r>
                  <a:rPr lang="en-US"/>
                  <a:t> Hamiltonian is given by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019F0-620D-66CB-B66F-A3571C02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271"/>
                <a:ext cx="4376058" cy="1246752"/>
              </a:xfrm>
              <a:prstGeom prst="rect">
                <a:avLst/>
              </a:prstGeom>
              <a:blipFill>
                <a:blip r:embed="rId4"/>
                <a:stretch>
                  <a:fillRect l="-1156" t="-2000" b="-24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326393-E6E9-6FAF-7BB4-B5C6E72F2555}"/>
                  </a:ext>
                </a:extLst>
              </p:cNvPr>
              <p:cNvSpPr txBox="1"/>
              <p:nvPr/>
            </p:nvSpPr>
            <p:spPr>
              <a:xfrm>
                <a:off x="1273630" y="2453275"/>
                <a:ext cx="3940628" cy="2035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VN" b="0" i="0">
                              <a:latin typeface="Cambria Math" panose="02040503050406030204" pitchFamily="18" charset="0"/>
                            </a:rPr>
                            <m:t>charge</m:t>
                          </m:r>
                        </m:sub>
                      </m:sSub>
                      <m:d>
                        <m:dPr>
                          <m:ctrlPr>
                            <a:rPr lang="en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VN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VN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en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VN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vi-VN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vi-VN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vi-V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VN" i="1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326393-E6E9-6FAF-7BB4-B5C6E72F2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30" y="2453275"/>
                <a:ext cx="3940628" cy="2035365"/>
              </a:xfrm>
              <a:prstGeom prst="rect">
                <a:avLst/>
              </a:prstGeom>
              <a:blipFill>
                <a:blip r:embed="rId5"/>
                <a:stretch>
                  <a:fillRect l="-13183" t="-25926" b="-611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C46B2-8E2F-93D4-5443-593E19CD9234}"/>
                  </a:ext>
                </a:extLst>
              </p:cNvPr>
              <p:cNvSpPr txBox="1"/>
              <p:nvPr/>
            </p:nvSpPr>
            <p:spPr>
              <a:xfrm>
                <a:off x="1001486" y="5839437"/>
                <a:ext cx="40494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 sz="2800">
                    <a:solidFill>
                      <a:srgbClr val="FF0000"/>
                    </a:solidFill>
                  </a:rPr>
                  <a:t>How to optimize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vi-V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vi-V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vi-V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</m:d>
                  </m:oMath>
                </a14:m>
                <a:r>
                  <a:rPr lang="en-VN" sz="2800">
                    <a:solidFill>
                      <a:srgbClr val="FF0000"/>
                    </a:solidFill>
                  </a:rPr>
                  <a:t>?</a:t>
                </a:r>
                <a:endParaRPr lang="en-VN" sz="2800" i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C46B2-8E2F-93D4-5443-593E19CD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5839437"/>
                <a:ext cx="4049485" cy="523220"/>
              </a:xfrm>
              <a:prstGeom prst="rect">
                <a:avLst/>
              </a:prstGeom>
              <a:blipFill>
                <a:blip r:embed="rId6"/>
                <a:stretch>
                  <a:fillRect l="-3125" t="-11628" b="-2790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ECAEE4-477A-DD5C-139E-98288C25D4BD}"/>
              </a:ext>
            </a:extLst>
          </p:cNvPr>
          <p:cNvCxnSpPr>
            <a:cxnSpLocks/>
          </p:cNvCxnSpPr>
          <p:nvPr/>
        </p:nvCxnSpPr>
        <p:spPr>
          <a:xfrm>
            <a:off x="2286000" y="4281126"/>
            <a:ext cx="0" cy="457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6C4E07-5E94-805D-8EFF-302AD5AAA415}"/>
                  </a:ext>
                </a:extLst>
              </p:cNvPr>
              <p:cNvSpPr txBox="1"/>
              <p:nvPr/>
            </p:nvSpPr>
            <p:spPr>
              <a:xfrm>
                <a:off x="1001485" y="4739121"/>
                <a:ext cx="4049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 sz="2000">
                    <a:solidFill>
                      <a:schemeClr val="tx1"/>
                    </a:solidFill>
                  </a:rPr>
                  <a:t>Optimizing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vi-V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vi-V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vi-V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</m:d>
                  </m:oMath>
                </a14:m>
                <a:r>
                  <a:rPr lang="en-VN" sz="2000" i="1">
                    <a:solidFill>
                      <a:schemeClr val="tx1"/>
                    </a:solidFill>
                  </a:rPr>
                  <a:t> </a:t>
                </a:r>
                <a:r>
                  <a:rPr lang="en-VN" sz="2000">
                    <a:solidFill>
                      <a:schemeClr val="tx1"/>
                    </a:solidFill>
                  </a:rPr>
                  <a:t>mean we have a better battery</a:t>
                </a:r>
                <a:r>
                  <a:rPr lang="en-VN" sz="2000" i="1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6C4E07-5E94-805D-8EFF-302AD5AAA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5" y="4739121"/>
                <a:ext cx="4049485" cy="707886"/>
              </a:xfrm>
              <a:prstGeom prst="rect">
                <a:avLst/>
              </a:prstGeom>
              <a:blipFill>
                <a:blip r:embed="rId7"/>
                <a:stretch>
                  <a:fillRect l="-1563" t="-3448" b="-1206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0E28C8-4564-5582-B2FE-F40B27BFF206}"/>
              </a:ext>
            </a:extLst>
          </p:cNvPr>
          <p:cNvCxnSpPr>
            <a:cxnSpLocks/>
          </p:cNvCxnSpPr>
          <p:nvPr/>
        </p:nvCxnSpPr>
        <p:spPr>
          <a:xfrm>
            <a:off x="2253343" y="5447007"/>
            <a:ext cx="0" cy="457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CB819-DEC6-E17D-8DE2-A5B09F7455C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767943" y="6070822"/>
            <a:ext cx="90351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AC47-96CB-F441-4BA9-8DF5C88D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3CEC-225F-9876-8D95-B207EB62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779D5-5598-2ACB-1019-A1BB50B7B8B3}"/>
                  </a:ext>
                </a:extLst>
              </p:cNvPr>
              <p:cNvSpPr txBox="1"/>
              <p:nvPr/>
            </p:nvSpPr>
            <p:spPr>
              <a:xfrm>
                <a:off x="838201" y="1219360"/>
                <a:ext cx="7881242" cy="195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VN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After </a:t>
                </a:r>
                <a:r>
                  <a:rPr kumimoji="0" lang="en-US" altLang="en-VN" sz="24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SimSun" panose="02010600030101010101" pitchFamily="2" charset="-122"/>
                  </a:rPr>
                  <a:t>charging</a:t>
                </a:r>
                <a:r>
                  <a:rPr kumimoji="0" lang="en-US" altLang="en-VN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, we have power </a:t>
                </a:r>
                <a14:m>
                  <m:oMath xmlns:m="http://schemas.openxmlformats.org/officeDocument/2006/math">
                    <m:r>
                      <a:rPr lang="vi-VN" altLang="en-VN" sz="2400" b="0" i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r>
                      <a:rPr lang="en-US" altLang="en-VN" sz="24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𝑃</m:t>
                    </m:r>
                    <m:r>
                      <a:rPr lang="vi-VN" altLang="en-VN" sz="2400" b="0" i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</m:t>
                    </m:r>
                  </m:oMath>
                </a14:m>
                <a:r>
                  <a:rPr kumimoji="0" lang="en-US" altLang="en-VN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 (performance of battery)</a:t>
                </a:r>
                <a:r>
                  <a:rPr lang="en-US" altLang="en-VN" sz="2400"/>
                  <a:t> </a:t>
                </a:r>
                <a:r>
                  <a:rPr lang="en-US" altLang="en-VN" sz="2400">
                    <a:ea typeface="SimSun" panose="02010600030101010101" pitchFamily="2" charset="-122"/>
                  </a:rPr>
                  <a:t>:</a:t>
                </a:r>
              </a:p>
              <a:p>
                <a:endParaRPr kumimoji="0" lang="en-US" altLang="en-V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SimSun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VN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VN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pc="-5" baseline="-250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)⟩ − ⟨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VN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pc="-5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pc="-5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VN" sz="2400" b="1" i="1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𝝍</m:t>
                    </m:r>
                    <m:r>
                      <a:rPr kumimoji="0" lang="vi-VN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𝒕</m:t>
                    </m:r>
                    <m:r>
                      <a:rPr kumimoji="0" lang="vi-VN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altLang="en-V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V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vi-VN" altLang="en-V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−</m:t>
                        </m:r>
                        <m:r>
                          <a:rPr lang="vi-VN" altLang="en-V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mbria" panose="02040503050406030204" pitchFamily="18" charset="0"/>
                          </a:rPr>
                          <m:t>𝒊𝑯𝒕</m:t>
                        </m:r>
                      </m:sup>
                    </m:sSup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|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𝝍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𝟎</m:t>
                    </m:r>
                    <m:r>
                      <a:rPr kumimoji="0" lang="en-US" altLang="en-VN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)⟩</m:t>
                    </m:r>
                  </m:oMath>
                </a14:m>
                <a:r>
                  <a:rPr kumimoji="0" lang="en-US" altLang="en-VN" sz="2400" b="1" i="1" u="none" strike="noStrike" cap="none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ea typeface="SimSun" panose="02010600030101010101" pitchFamily="2" charset="-122"/>
                  </a:rPr>
                  <a:t> </a:t>
                </a:r>
              </a:p>
              <a:p>
                <a:endParaRPr kumimoji="0" lang="en-US" altLang="en-V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779D5-5598-2ACB-1019-A1BB50B7B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219360"/>
                <a:ext cx="7881242" cy="1950919"/>
              </a:xfrm>
              <a:prstGeom prst="rect">
                <a:avLst/>
              </a:prstGeom>
              <a:blipFill>
                <a:blip r:embed="rId2"/>
                <a:stretch>
                  <a:fillRect l="-1288" t="-194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DFD6292-78FA-AECE-A460-C0C780AA79C6}"/>
              </a:ext>
            </a:extLst>
          </p:cNvPr>
          <p:cNvSpPr/>
          <p:nvPr/>
        </p:nvSpPr>
        <p:spPr>
          <a:xfrm>
            <a:off x="8719443" y="1331902"/>
            <a:ext cx="3233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EE1F61-CAED-3644-A0C6-8DB3887C65FE}"/>
                  </a:ext>
                </a:extLst>
              </p:cNvPr>
              <p:cNvSpPr txBox="1"/>
              <p:nvPr/>
            </p:nvSpPr>
            <p:spPr>
              <a:xfrm>
                <a:off x="9318171" y="1331901"/>
                <a:ext cx="20900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en-V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kumimoji="0" lang="en-US" altLang="en-V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: charging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en-VN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en-VN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altLang="en-VN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en-VN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vi-VN" altLang="en-VN" sz="1800" b="0" i="1">
                        <a:latin typeface="Cambria Math" panose="02040503050406030204" pitchFamily="18" charset="0"/>
                        <a:ea typeface="Cambria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VN" sz="1800">
                    <a:ea typeface="SimSun" panose="02010600030101010101" pitchFamily="2" charset="-122"/>
                  </a:rPr>
                  <a:t> initial ground state</a:t>
                </a:r>
                <a:endParaRPr lang="en-VN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EE1F61-CAED-3644-A0C6-8DB3887C6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71" y="1331901"/>
                <a:ext cx="2090057" cy="923330"/>
              </a:xfrm>
              <a:prstGeom prst="rect">
                <a:avLst/>
              </a:prstGeom>
              <a:blipFill>
                <a:blip r:embed="rId3"/>
                <a:stretch>
                  <a:fillRect l="-1807" t="-2703" b="-945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D87134-3075-4EB9-0956-451FFDEE986C}"/>
                  </a:ext>
                </a:extLst>
              </p:cNvPr>
              <p:cNvSpPr txBox="1"/>
              <p:nvPr/>
            </p:nvSpPr>
            <p:spPr>
              <a:xfrm>
                <a:off x="1632857" y="3429000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=⟨</m:t>
                    </m:r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𝑊</m:t>
                    </m:r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 Math" panose="02040503050406030204" pitchFamily="18" charset="0"/>
                      </a:rPr>
                      <m:t>⟩</m:t>
                    </m:r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/</m:t>
                    </m:r>
                    <m:r>
                      <a:rPr kumimoji="0" lang="en-US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VN" sz="2400"/>
                  <a:t> </a:t>
                </a:r>
                <a:endParaRPr kumimoji="0" lang="en-US" altLang="en-V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D87134-3075-4EB9-0956-451FFDEE9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3429000"/>
                <a:ext cx="2438400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0EC59F-00EA-7246-07AA-A6354C860C34}"/>
              </a:ext>
            </a:extLst>
          </p:cNvPr>
          <p:cNvCxnSpPr>
            <a:endCxn id="18" idx="0"/>
          </p:cNvCxnSpPr>
          <p:nvPr/>
        </p:nvCxnSpPr>
        <p:spPr>
          <a:xfrm>
            <a:off x="2852057" y="2862943"/>
            <a:ext cx="0" cy="566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814121-99A8-1198-F504-A5A00AA53BA5}"/>
                  </a:ext>
                </a:extLst>
              </p:cNvPr>
              <p:cNvSpPr txBox="1"/>
              <p:nvPr/>
            </p:nvSpPr>
            <p:spPr>
              <a:xfrm>
                <a:off x="1600192" y="4689502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0" lang="vi-VN" altLang="en-V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en-V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altLang="en-VN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max</m:t>
                        </m:r>
                      </m:sub>
                    </m:sSub>
                    <m:r>
                      <a:rPr kumimoji="0" lang="vi-VN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vi-VN" altLang="en-VN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vi-VN" altLang="en-VN" sz="24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vi-VN" altLang="en-VN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VN" sz="2400"/>
                  <a:t> </a:t>
                </a:r>
                <a:endParaRPr kumimoji="0" lang="en-US" altLang="en-V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814121-99A8-1198-F504-A5A00AA5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2" y="4689502"/>
                <a:ext cx="2438400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E4CF85-67AC-E431-BC55-A3D96B79AE0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819392" y="3991025"/>
            <a:ext cx="0" cy="698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5EAAA9-47CB-5EC4-079B-4635B38A01C1}"/>
              </a:ext>
            </a:extLst>
          </p:cNvPr>
          <p:cNvSpPr txBox="1"/>
          <p:nvPr/>
        </p:nvSpPr>
        <p:spPr>
          <a:xfrm>
            <a:off x="2993572" y="2961305"/>
            <a:ext cx="20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Calculate directly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9550DC-C209-A0A2-2789-87DC575D4349}"/>
                  </a:ext>
                </a:extLst>
              </p:cNvPr>
              <p:cNvSpPr txBox="1"/>
              <p:nvPr/>
            </p:nvSpPr>
            <p:spPr>
              <a:xfrm>
                <a:off x="2993572" y="3966310"/>
                <a:ext cx="3614058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/>
                  <a:t>Can be found after survey</a:t>
                </a:r>
              </a:p>
              <a:p>
                <a14:m>
                  <m:oMath xmlns:m="http://schemas.openxmlformats.org/officeDocument/2006/math">
                    <m:r>
                      <a:rPr lang="en-V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vi-V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VN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V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b="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vi-V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vi-VN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VN" i="1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9550DC-C209-A0A2-2789-87DC575D4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72" y="3966310"/>
                <a:ext cx="3614058" cy="658642"/>
              </a:xfrm>
              <a:prstGeom prst="rect">
                <a:avLst/>
              </a:prstGeom>
              <a:blipFill>
                <a:blip r:embed="rId6"/>
                <a:stretch>
                  <a:fillRect l="-1399" t="-3774" b="-1320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88E9D97-F7FB-FC7C-A2BB-67A5553CC87D}"/>
              </a:ext>
            </a:extLst>
          </p:cNvPr>
          <p:cNvSpPr/>
          <p:nvPr/>
        </p:nvSpPr>
        <p:spPr>
          <a:xfrm>
            <a:off x="1910436" y="5886101"/>
            <a:ext cx="25962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EF3AF-DB86-507D-918A-F4FCF92BC2BA}"/>
              </a:ext>
            </a:extLst>
          </p:cNvPr>
          <p:cNvCxnSpPr>
            <a:cxnSpLocks/>
          </p:cNvCxnSpPr>
          <p:nvPr/>
        </p:nvCxnSpPr>
        <p:spPr>
          <a:xfrm>
            <a:off x="2852057" y="5170945"/>
            <a:ext cx="0" cy="698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52A33B-B6A3-9A27-BC2F-724ACFAA2FAF}"/>
                  </a:ext>
                </a:extLst>
              </p:cNvPr>
              <p:cNvSpPr txBox="1"/>
              <p:nvPr/>
            </p:nvSpPr>
            <p:spPr>
              <a:xfrm>
                <a:off x="1469572" y="589468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0" lang="vi-VN" altLang="en-VN" sz="2400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kumimoji="0" lang="en-US" altLang="en-V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altLang="en-VN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max</m:t>
                        </m:r>
                      </m:sub>
                      <m:sup>
                        <m:r>
                          <a:rPr lang="vi-VN" altLang="en-VN" sz="24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bSup>
                    <m:r>
                      <a:rPr kumimoji="0" lang="vi-VN" altLang="en-V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vi-VN" altLang="en-VN" sz="2400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vi-VN" altLang="en-VN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altLang="en-VN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max</m:t>
                        </m:r>
                      </m:sub>
                    </m:sSub>
                    <m:r>
                      <a:rPr lang="vi-VN" altLang="en-VN" sz="24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vi-VN" altLang="en-VN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vi-VN" altLang="en-VN" sz="24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vi-VN" altLang="en-VN" sz="24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𝛥</m:t>
                    </m:r>
                  </m:oMath>
                </a14:m>
                <a:r>
                  <a:rPr lang="en-VN" sz="2400"/>
                  <a:t> </a:t>
                </a:r>
                <a:endParaRPr kumimoji="0" lang="en-US" altLang="en-V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52A33B-B6A3-9A27-BC2F-724ACFAA2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2" y="5894685"/>
                <a:ext cx="3048000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514565-19EE-86B6-E4BE-41F21D94C8A7}"/>
                  </a:ext>
                </a:extLst>
              </p:cNvPr>
              <p:cNvSpPr txBox="1"/>
              <p:nvPr/>
            </p:nvSpPr>
            <p:spPr>
              <a:xfrm>
                <a:off x="3015335" y="5319534"/>
                <a:ext cx="3254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/>
                  <a:t>We want to find “max”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V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VN" i="1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514565-19EE-86B6-E4BE-41F21D94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335" y="5319534"/>
                <a:ext cx="3254827" cy="369332"/>
              </a:xfrm>
              <a:prstGeom prst="rect">
                <a:avLst/>
              </a:prstGeom>
              <a:blipFill>
                <a:blip r:embed="rId8"/>
                <a:stretch>
                  <a:fillRect l="-1556" t="-10345" b="-2758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336CC7-5441-8125-860C-A37B241491F7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4506686" y="6116027"/>
            <a:ext cx="2526767" cy="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401C12-9FD9-2F5C-9BFA-ED825CC10125}"/>
                  </a:ext>
                </a:extLst>
              </p:cNvPr>
              <p:cNvSpPr txBox="1"/>
              <p:nvPr/>
            </p:nvSpPr>
            <p:spPr>
              <a:xfrm>
                <a:off x="7033453" y="5885194"/>
                <a:ext cx="30031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sz="2400" b="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𝐽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 ∆, 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𝛾</m:t>
                        </m:r>
                      </m:e>
                    </m:d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−|</m:t>
                    </m:r>
                    <m:sSub>
                      <m:sSubPr>
                        <m:ctrlPr>
                          <a:rPr lang="en-V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baseline="-25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max</m:t>
                        </m:r>
                      </m:sub>
                    </m:sSub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|</m:t>
                    </m:r>
                  </m:oMath>
                </a14:m>
                <a:r>
                  <a:rPr lang="en-US" sz="240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:endParaRPr lang="en-VN" sz="24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401C12-9FD9-2F5C-9BFA-ED825CC1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453" y="5885194"/>
                <a:ext cx="3003171" cy="461665"/>
              </a:xfrm>
              <a:prstGeom prst="rect">
                <a:avLst/>
              </a:prstGeom>
              <a:blipFill>
                <a:blip r:embed="rId9"/>
                <a:stretch>
                  <a:fillRect l="-420" t="-10811" b="-2702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2F64E0B-A5BD-EE36-86CF-62C99B6A6C67}"/>
              </a:ext>
            </a:extLst>
          </p:cNvPr>
          <p:cNvSpPr txBox="1"/>
          <p:nvPr/>
        </p:nvSpPr>
        <p:spPr>
          <a:xfrm>
            <a:off x="4795145" y="6198782"/>
            <a:ext cx="210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Calculate loss</a:t>
            </a:r>
            <a:endParaRPr lang="en-VN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F80A5D-8768-63B1-F7BF-FD406CDDC1AA}"/>
                  </a:ext>
                </a:extLst>
              </p:cNvPr>
              <p:cNvSpPr txBox="1"/>
              <p:nvPr/>
            </p:nvSpPr>
            <p:spPr>
              <a:xfrm>
                <a:off x="6488517" y="4539548"/>
                <a:ext cx="6009559" cy="752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400" b="0" i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VN" sz="2400" b="0" i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VN" sz="2400" b="0" i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V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VN" sz="24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VN" sz="2400" b="0" i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VN" sz="24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VN" sz="2400" b="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VN" sz="2400" b="0" i="0"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sSubPr>
                                    <m:ctrlPr>
                                      <a:rPr lang="en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VN" sz="2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VN" sz="2400" b="0" i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en-VN" sz="2400" b="0" i="0">
                            <a:latin typeface="Cambria Math" panose="02040503050406030204" pitchFamily="18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VN" sz="2400"/>
                  <a:t> 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F80A5D-8768-63B1-F7BF-FD406CDD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17" y="4539548"/>
                <a:ext cx="6009559" cy="752450"/>
              </a:xfrm>
              <a:prstGeom prst="rect">
                <a:avLst/>
              </a:prstGeom>
              <a:blipFill>
                <a:blip r:embed="rId10"/>
                <a:stretch>
                  <a:fillRect l="-211" b="-5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0E4127-2FFA-7C63-09E4-80476D590CC9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535038" y="5291998"/>
            <a:ext cx="1" cy="59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5F41673-0960-FF86-EB94-AECFD1116E52}"/>
              </a:ext>
            </a:extLst>
          </p:cNvPr>
          <p:cNvSpPr txBox="1"/>
          <p:nvPr/>
        </p:nvSpPr>
        <p:spPr>
          <a:xfrm>
            <a:off x="8702484" y="5341432"/>
            <a:ext cx="210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Calculate gradient</a:t>
            </a:r>
            <a:endParaRPr lang="en-VN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3C6110-9688-D4F6-FD12-B593BD453F11}"/>
                  </a:ext>
                </a:extLst>
              </p:cNvPr>
              <p:cNvSpPr txBox="1"/>
              <p:nvPr/>
            </p:nvSpPr>
            <p:spPr>
              <a:xfrm>
                <a:off x="6412964" y="3429000"/>
                <a:ext cx="424414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altLang="en-VN" sz="2400" b="0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altLang="en-VN" sz="2400" b="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en-VN" sz="24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𝐽</m:t>
                              </m:r>
                            </m:e>
                            <m:e>
                              <m:r>
                                <a:rPr lang="vi-VN" altLang="en-VN" sz="2400" b="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𝛥</m:t>
                              </m:r>
                            </m:e>
                          </m:d>
                        </m:e>
                        <m:sup>
                          <m:r>
                            <a:rPr lang="vi-VN" altLang="en-VN" sz="24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𝑡</m:t>
                          </m:r>
                          <m:r>
                            <a:rPr lang="vi-VN" altLang="en-VN" sz="2400" b="0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+1</m:t>
                          </m:r>
                        </m:sup>
                      </m:sSup>
                      <m:r>
                        <a:rPr lang="vi-VN" altLang="en-VN" sz="2400" b="0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vi-VN" altLang="en-VN" sz="24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vi-VN" altLang="en-VN" sz="24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en-VN" sz="24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𝐽</m:t>
                              </m:r>
                            </m:e>
                            <m:e>
                              <m:r>
                                <a:rPr lang="vi-VN" altLang="en-VN" sz="24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𝛥</m:t>
                              </m:r>
                            </m:e>
                          </m:d>
                        </m:e>
                        <m:sup>
                          <m:r>
                            <a:rPr lang="vi-VN" altLang="en-VN" sz="24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𝑡</m:t>
                          </m:r>
                        </m:sup>
                      </m:sSup>
                      <m:r>
                        <a:rPr lang="vi-VN" altLang="en-VN" sz="2400" b="0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−</m:t>
                      </m:r>
                      <m:r>
                        <a:rPr lang="vi-VN" altLang="en-VN" sz="2400" b="0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𝛼𝛻</m:t>
                      </m:r>
                      <m:r>
                        <a:rPr lang="vi-VN" altLang="en-V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kumimoji="0" lang="en-US" altLang="en-VN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SimSun" panose="02010600030101010101" pitchFamily="2" charset="-122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3C6110-9688-D4F6-FD12-B593BD453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64" y="3429000"/>
                <a:ext cx="4244147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8EE231-811B-F1D1-850D-8AF346A22E97}"/>
              </a:ext>
            </a:extLst>
          </p:cNvPr>
          <p:cNvCxnSpPr>
            <a:cxnSpLocks/>
          </p:cNvCxnSpPr>
          <p:nvPr/>
        </p:nvCxnSpPr>
        <p:spPr>
          <a:xfrm flipH="1" flipV="1">
            <a:off x="8513904" y="3965958"/>
            <a:ext cx="1" cy="59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D9D15B9-5F75-1457-3007-17B7799F6479}"/>
                  </a:ext>
                </a:extLst>
              </p:cNvPr>
              <p:cNvSpPr txBox="1"/>
              <p:nvPr/>
            </p:nvSpPr>
            <p:spPr>
              <a:xfrm>
                <a:off x="8708570" y="3984999"/>
                <a:ext cx="2890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/>
                  <a:t>Update new </a:t>
                </a:r>
                <a14:m>
                  <m:oMath xmlns:m="http://schemas.openxmlformats.org/officeDocument/2006/math">
                    <m:r>
                      <a:rPr lang="en-VN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V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V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VN"/>
                  <a:t> by classical optimizer 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D9D15B9-5F75-1457-3007-17B7799F6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0" y="3984999"/>
                <a:ext cx="2890161" cy="646331"/>
              </a:xfrm>
              <a:prstGeom prst="rect">
                <a:avLst/>
              </a:prstGeom>
              <a:blipFill>
                <a:blip r:embed="rId12"/>
                <a:stretch>
                  <a:fillRect l="-1747" t="-3846" b="-1346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3A72C-A377-6294-9F11-20BFB32D53E7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7278368" y="2172329"/>
            <a:ext cx="1173769" cy="13395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0671354-4B1B-5D74-923B-AFFD7A4D0677}"/>
              </a:ext>
            </a:extLst>
          </p:cNvPr>
          <p:cNvSpPr/>
          <p:nvPr/>
        </p:nvSpPr>
        <p:spPr>
          <a:xfrm>
            <a:off x="8719443" y="2368190"/>
            <a:ext cx="3233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10A5DA-6319-4A7C-DFDD-D1FF82CA0455}"/>
              </a:ext>
            </a:extLst>
          </p:cNvPr>
          <p:cNvSpPr txBox="1"/>
          <p:nvPr/>
        </p:nvSpPr>
        <p:spPr>
          <a:xfrm>
            <a:off x="9615948" y="2445166"/>
            <a:ext cx="233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VN"/>
              <a:t>y quantum computer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C0E93B-B502-3752-CA15-F2D84279D2F0}"/>
              </a:ext>
            </a:extLst>
          </p:cNvPr>
          <p:cNvSpPr/>
          <p:nvPr/>
        </p:nvSpPr>
        <p:spPr>
          <a:xfrm>
            <a:off x="8863781" y="2504158"/>
            <a:ext cx="634180" cy="25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06AA29-338E-5C98-8E32-6C4969FADC7D}"/>
              </a:ext>
            </a:extLst>
          </p:cNvPr>
          <p:cNvSpPr txBox="1"/>
          <p:nvPr/>
        </p:nvSpPr>
        <p:spPr>
          <a:xfrm>
            <a:off x="9615948" y="2788517"/>
            <a:ext cx="233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VN"/>
              <a:t>y classical computer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2525B9-590E-5814-DBE0-D2B151E521E4}"/>
              </a:ext>
            </a:extLst>
          </p:cNvPr>
          <p:cNvSpPr/>
          <p:nvPr/>
        </p:nvSpPr>
        <p:spPr>
          <a:xfrm>
            <a:off x="8863781" y="2847509"/>
            <a:ext cx="634180" cy="25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661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F2B9-7F26-4F94-7E04-68FA072E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3. Experiement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98E4-9582-42BE-1733-D8779EA0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4" descr="A group of graphs with different colors&#10;&#10;Description automatically generated">
            <a:extLst>
              <a:ext uri="{FF2B5EF4-FFF2-40B4-BE49-F238E27FC236}">
                <a16:creationId xmlns:a16="http://schemas.microsoft.com/office/drawing/2014/main" id="{0D3057A1-B7B6-0860-9165-894A6E14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14" y="1201271"/>
            <a:ext cx="5231001" cy="3902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E2B536-5FB4-BC6F-EC6C-522E8609C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2903651"/>
                  </p:ext>
                </p:extLst>
              </p:nvPr>
            </p:nvGraphicFramePr>
            <p:xfrm>
              <a:off x="304799" y="1900857"/>
              <a:ext cx="6096000" cy="2880000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{5940675A-B579-460E-94D1-54222C63F5DA}</a:tableStyleId>
                  </a:tblPr>
                  <a:tblGrid>
                    <a:gridCol w="523359">
                      <a:extLst>
                        <a:ext uri="{9D8B030D-6E8A-4147-A177-3AD203B41FA5}">
                          <a16:colId xmlns:a16="http://schemas.microsoft.com/office/drawing/2014/main" val="2228617318"/>
                        </a:ext>
                      </a:extLst>
                    </a:gridCol>
                    <a:gridCol w="2611868">
                      <a:extLst>
                        <a:ext uri="{9D8B030D-6E8A-4147-A177-3AD203B41FA5}">
                          <a16:colId xmlns:a16="http://schemas.microsoft.com/office/drawing/2014/main" val="2614371284"/>
                        </a:ext>
                      </a:extLst>
                    </a:gridCol>
                    <a:gridCol w="871031">
                      <a:extLst>
                        <a:ext uri="{9D8B030D-6E8A-4147-A177-3AD203B41FA5}">
                          <a16:colId xmlns:a16="http://schemas.microsoft.com/office/drawing/2014/main" val="4074727546"/>
                        </a:ext>
                      </a:extLst>
                    </a:gridCol>
                    <a:gridCol w="1044256">
                      <a:extLst>
                        <a:ext uri="{9D8B030D-6E8A-4147-A177-3AD203B41FA5}">
                          <a16:colId xmlns:a16="http://schemas.microsoft.com/office/drawing/2014/main" val="3976865026"/>
                        </a:ext>
                      </a:extLst>
                    </a:gridCol>
                    <a:gridCol w="1045486">
                      <a:extLst>
                        <a:ext uri="{9D8B030D-6E8A-4147-A177-3AD203B41FA5}">
                          <a16:colId xmlns:a16="http://schemas.microsoft.com/office/drawing/2014/main" val="243106659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marL="5715" marR="889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pc="-50">
                                    <a:effectLst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marR="5715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800" b="0" i="1" spc="-2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pc="-2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800" i="1" spc="-2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𝑜𝑝𝑡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sz="1800" b="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spc="-10">
                              <a:effectLst/>
                            </a:rPr>
                            <a:t>(ms)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sz="1800" b="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1800" i="1" spc="-10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n-US" sz="1800" i="1" spc="-1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spc="-10">
                              <a:effectLst/>
                            </a:rPr>
                            <a:t>(J)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vi-VN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(W</a:t>
                          </a:r>
                          <a:r>
                            <a:rPr lang="en-US" sz="1800" spc="-50">
                              <a:effectLst/>
                            </a:rPr>
                            <a:t>)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15239680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2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[78.54]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15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50">
                              <a:effectLst/>
                            </a:rPr>
                            <a:t>2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227.61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3024742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3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[8.39,</a:t>
                          </a:r>
                          <a:r>
                            <a:rPr lang="en-US" sz="1800" spc="55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156.68]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0.99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453.63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169530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4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[156.44,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24.32,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156.44]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3.88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896.85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793665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[156.89,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4.08,</a:t>
                          </a:r>
                          <a:r>
                            <a:rPr lang="en-US" sz="1800" spc="55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156.76,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8.58]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2.98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908.01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000026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E2B536-5FB4-BC6F-EC6C-522E8609C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2903651"/>
                  </p:ext>
                </p:extLst>
              </p:nvPr>
            </p:nvGraphicFramePr>
            <p:xfrm>
              <a:off x="304799" y="1900857"/>
              <a:ext cx="6096000" cy="2880000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{5940675A-B579-460E-94D1-54222C63F5DA}</a:tableStyleId>
                  </a:tblPr>
                  <a:tblGrid>
                    <a:gridCol w="523359">
                      <a:extLst>
                        <a:ext uri="{9D8B030D-6E8A-4147-A177-3AD203B41FA5}">
                          <a16:colId xmlns:a16="http://schemas.microsoft.com/office/drawing/2014/main" val="2228617318"/>
                        </a:ext>
                      </a:extLst>
                    </a:gridCol>
                    <a:gridCol w="2611868">
                      <a:extLst>
                        <a:ext uri="{9D8B030D-6E8A-4147-A177-3AD203B41FA5}">
                          <a16:colId xmlns:a16="http://schemas.microsoft.com/office/drawing/2014/main" val="2614371284"/>
                        </a:ext>
                      </a:extLst>
                    </a:gridCol>
                    <a:gridCol w="871031">
                      <a:extLst>
                        <a:ext uri="{9D8B030D-6E8A-4147-A177-3AD203B41FA5}">
                          <a16:colId xmlns:a16="http://schemas.microsoft.com/office/drawing/2014/main" val="4074727546"/>
                        </a:ext>
                      </a:extLst>
                    </a:gridCol>
                    <a:gridCol w="1044256">
                      <a:extLst>
                        <a:ext uri="{9D8B030D-6E8A-4147-A177-3AD203B41FA5}">
                          <a16:colId xmlns:a16="http://schemas.microsoft.com/office/drawing/2014/main" val="3976865026"/>
                        </a:ext>
                      </a:extLst>
                    </a:gridCol>
                    <a:gridCol w="1045486">
                      <a:extLst>
                        <a:ext uri="{9D8B030D-6E8A-4147-A177-3AD203B41FA5}">
                          <a16:colId xmlns:a16="http://schemas.microsoft.com/office/drawing/2014/main" val="243106659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74" r="-1078049" b="-3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9903" t="-2174" r="-114563" b="-3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357971" t="-2174" r="-242029" b="-3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380723" t="-2174" r="-101205" b="-3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486585" t="-2174" r="-2439" b="-3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239680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2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[78.54]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15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50">
                              <a:effectLst/>
                            </a:rPr>
                            <a:t>2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227.61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3024742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3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[8.39,</a:t>
                          </a:r>
                          <a:r>
                            <a:rPr lang="en-US" sz="1800" spc="55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156.68]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0.99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453.63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169530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4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[156.44,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24.32,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156.44]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3.88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896.85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793665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5715" marR="3810" algn="ctr">
                            <a:lnSpc>
                              <a:spcPts val="785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spc="-50">
                              <a:effectLst/>
                            </a:rPr>
                            <a:t>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>
                              <a:effectLst/>
                            </a:rPr>
                            <a:t>[156.89,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4.08,</a:t>
                          </a:r>
                          <a:r>
                            <a:rPr lang="en-US" sz="1800" spc="55">
                              <a:effectLst/>
                            </a:rPr>
                            <a:t> </a:t>
                          </a:r>
                          <a:r>
                            <a:rPr lang="en-US" sz="1800">
                              <a:effectLst/>
                            </a:rPr>
                            <a:t>156.76,</a:t>
                          </a:r>
                          <a:r>
                            <a:rPr lang="en-US" sz="1800" spc="50">
                              <a:effectLst/>
                            </a:rPr>
                            <a:t> </a:t>
                          </a:r>
                          <a:r>
                            <a:rPr lang="en-US" sz="1800" spc="-10">
                              <a:effectLst/>
                            </a:rPr>
                            <a:t>8.58]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5">
                              <a:effectLst/>
                            </a:rPr>
                            <a:t>7.5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20">
                              <a:effectLst/>
                            </a:rPr>
                            <a:t>2.98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" algn="ctr">
                            <a:lnSpc>
                              <a:spcPts val="785"/>
                            </a:lnSpc>
                          </a:pPr>
                          <a:r>
                            <a:rPr lang="en-US" sz="1800" spc="-10">
                              <a:effectLst/>
                            </a:rPr>
                            <a:t>908.01</a:t>
                          </a:r>
                          <a:endParaRPr lang="en-VN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00002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5669F7-E335-216D-7EEF-6C37A1D2F93E}"/>
                  </a:ext>
                </a:extLst>
              </p:cNvPr>
              <p:cNvSpPr txBox="1"/>
              <p:nvPr/>
            </p:nvSpPr>
            <p:spPr>
              <a:xfrm>
                <a:off x="0" y="146788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182563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TABLE</a:t>
                </a:r>
                <a:r>
                  <a:rPr kumimoji="0" lang="vi-VN" altLang="en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 </a:t>
                </a:r>
                <a:r>
                  <a:rPr kumimoji="0" lang="en-US" altLang="en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I</a:t>
                </a:r>
                <a:r>
                  <a:rPr kumimoji="0" lang="vi-VN" altLang="en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. </a:t>
                </a:r>
                <a:r>
                  <a:rPr kumimoji="0" lang="en-US" altLang="en-V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SimSun" panose="02010600030101010101" pitchFamily="2" charset="-122"/>
                  </a:rPr>
                  <a:t>Experimental result with </a:t>
                </a:r>
                <a14:m>
                  <m:oMath xmlns:m="http://schemas.openxmlformats.org/officeDocument/2006/math"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∆</m:t>
                    </m:r>
                    <m:r>
                      <a:rPr kumimoji="0" lang="en-US" altLang="en-VN" b="0" i="1" u="none" strike="noStrike" cap="none" normalizeH="0" baseline="-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𝑡</m:t>
                    </m:r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=50 </m:t>
                    </m:r>
                    <m:d>
                      <m:dPr>
                        <m:ctrlPr>
                          <a:rPr kumimoji="0" lang="en-US" altLang="en-VN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kumimoji="0" lang="en-US" altLang="en-VN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ea typeface="SimSun" panose="02010600030101010101" pitchFamily="2" charset="-122"/>
                          </a:rPr>
                          <m:t>𝑚𝑠</m:t>
                        </m:r>
                      </m:e>
                    </m:d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, </m:t>
                    </m:r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𝑡</m:t>
                    </m:r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en-VN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kumimoji="0" lang="en-US" altLang="en-VN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ea typeface="SimSun" panose="02010600030101010101" pitchFamily="2" charset="-122"/>
                          </a:rPr>
                          <m:t>0, 5</m:t>
                        </m:r>
                      </m:e>
                    </m:d>
                    <m:r>
                      <a:rPr kumimoji="0" lang="vi-VN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vi-VN" altLang="en-VN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s</m:t>
                    </m:r>
                    <m:r>
                      <a:rPr lang="vi-VN" altLang="en-VN" b="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</m:t>
                    </m:r>
                    <m:r>
                      <a:rPr kumimoji="0" lang="en-US" altLang="en-VN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kumimoji="0" lang="en-US" altLang="en-V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5669F7-E335-216D-7EEF-6C37A1D2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7881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5B32272-01D0-BE91-8CB1-83376AA044D5}"/>
              </a:ext>
            </a:extLst>
          </p:cNvPr>
          <p:cNvSpPr txBox="1"/>
          <p:nvPr/>
        </p:nvSpPr>
        <p:spPr>
          <a:xfrm>
            <a:off x="6459791" y="5268391"/>
            <a:ext cx="5327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/>
              <a:t>Figure 4. (a) Plot of loss function versus the iteration. (b) Plot of power versus the iteration. (c) Energy as a function of time. (d) Power as a function of time.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95DAEB-306C-D9F9-5BC6-6BE9E93F3164}"/>
                  </a:ext>
                </a:extLst>
              </p:cNvPr>
              <p:cNvSpPr txBox="1"/>
              <p:nvPr/>
            </p:nvSpPr>
            <p:spPr>
              <a:xfrm>
                <a:off x="198103" y="4891963"/>
                <a:ext cx="6098458" cy="1179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VN">
                    <a:latin typeface="Cambria Math" panose="02040503050406030204" pitchFamily="18" charset="0"/>
                  </a:rPr>
                  <a:t>We 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VN" b="0" i="0">
                              <a:latin typeface="Cambria Math" panose="02040503050406030204" pitchFamily="18" charset="0"/>
                            </a:rPr>
                            <m:t>charge</m:t>
                          </m:r>
                        </m:sub>
                      </m:sSub>
                      <m:r>
                        <a:rPr lang="en-VN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VN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VN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V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VN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VN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V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VN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VN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95DAEB-306C-D9F9-5BC6-6BE9E93F3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03" y="4891963"/>
                <a:ext cx="6098458" cy="1179554"/>
              </a:xfrm>
              <a:prstGeom prst="rect">
                <a:avLst/>
              </a:prstGeom>
              <a:blipFill>
                <a:blip r:embed="rId5"/>
                <a:stretch>
                  <a:fillRect l="-832" t="-46316" b="-10526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69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7D10-53A7-C78E-4F3C-8F3BD24A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4.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00D3-A375-7169-59DD-773F5D4B4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>
                <a:latin typeface="+mn-lt"/>
              </a:rPr>
              <a:t>Optimizing quantum batteries using quantum machine learning is a new frontier in energy storage. </a:t>
            </a:r>
          </a:p>
          <a:p>
            <a:pPr>
              <a:buFontTx/>
              <a:buChar char="-"/>
            </a:pPr>
            <a:r>
              <a:rPr lang="en-US">
                <a:latin typeface="+mn-lt"/>
              </a:rPr>
              <a:t>We are testing more complex model, such as 2-D or 3-D battery.</a:t>
            </a:r>
          </a:p>
          <a:p>
            <a:pPr>
              <a:buFontTx/>
              <a:buChar char="-"/>
            </a:pPr>
            <a:r>
              <a:rPr lang="en-US">
                <a:latin typeface="+mn-lt"/>
              </a:rPr>
              <a:t>Try to optimize battery’s structure (its Hamiltonian)</a:t>
            </a:r>
            <a:endParaRPr lang="en-VN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54F7B-99B6-9C15-7CE8-3CE5E0A6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1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2FAA-2DB1-F2FC-5A13-2F7C6A25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1395-87A3-DD49-595E-BB4C0DFE9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847"/>
            <a:ext cx="10515600" cy="132925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n-lt"/>
              </a:rPr>
              <a:t>This work was supported by JST-ALCA-Next Program Grant Number JPMJAN23F5, Japan. The research has been partly executed in response to support of JSPS, KAKENHI Grant No. 22H00515, Japan.</a:t>
            </a:r>
            <a:endParaRPr lang="en-VN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8BE42-B3D4-F10A-B801-272535D8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F2DD-86AB-4DA0-843B-A8EA1C3EB8FB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F2CE60-32CF-C3BD-4F21-2E30E9EE2749}"/>
              </a:ext>
            </a:extLst>
          </p:cNvPr>
          <p:cNvSpPr txBox="1">
            <a:spLocks/>
          </p:cNvSpPr>
          <p:nvPr/>
        </p:nvSpPr>
        <p:spPr>
          <a:xfrm>
            <a:off x="838200" y="2638097"/>
            <a:ext cx="10515600" cy="7909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erriweather Sans" pitchFamily="2" charset="0"/>
                <a:ea typeface="+mj-ea"/>
                <a:cs typeface="+mj-cs"/>
              </a:defRPr>
            </a:lvl1pPr>
          </a:lstStyle>
          <a:p>
            <a:r>
              <a:rPr lang="en-VN"/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8FE41F-A9A0-5ACD-BB50-752E802F7E40}"/>
              </a:ext>
            </a:extLst>
          </p:cNvPr>
          <p:cNvSpPr txBox="1">
            <a:spLocks/>
          </p:cNvSpPr>
          <p:nvPr/>
        </p:nvSpPr>
        <p:spPr>
          <a:xfrm>
            <a:off x="838200" y="3408947"/>
            <a:ext cx="10515600" cy="3257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erriweather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Merriweather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Merriweather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erriweather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Merriweather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[1] J. Biamonte, P. Wittek, N. Pancotti, P. Rebentrost, N. Wiebe, and S. Lloyd, "Quantum machine learning," Nature, vol. 549, no. 7671, pp. 195-202, Sep 2017.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[2] F. Campaioli, S. Gherardini, J. Q. Quach, M. Polini, and G. M. Andolina, "Colloquium: Quantum batteries," 2023.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[3] D. Rossini, G. M. Andolina, D. Rosa, M. Carrega, and M. Polini, “Quantum advantage in the charging process of sachdev-ye-kitaev batteries,” Phys. Rev. Lett., vol. 125, p. 236402, Dec 2020.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[4] D. T. Hoang, F. Metz, A. Thomasen, T. D. Anh-Tai, T. Busch, and T. Fogarty, “Variational quantum algorithm for ergotropy estimation in quantum many-body batteries,” Phys. Rev. Res., vol. 6, p. 013038, Jan 2024.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[5] S. Juli`a-Farr ́e, T. Salamon, A. Riera, M. N. Bera, and M. Lewenstein, “Bounds on the capacity and power of quantum batteries,” Phys. Rev. Res., vol. 2, p. 023113, May 2020.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>
                <a:latin typeface="+mn-lt"/>
              </a:rPr>
              <a:t>[6] J.-Y. Gyhm, D. Rosa, and D. ˇSafr ́anek, “Minimal time required to charge a quantum system,” Phys. Rev. A, vol. 109, p. 022607, Feb 2024.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VN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15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899</Words>
  <Application>Microsoft Macintosh PowerPoint</Application>
  <PresentationFormat>Widescreen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SimSun</vt:lpstr>
      <vt:lpstr>Aptos</vt:lpstr>
      <vt:lpstr>Arial</vt:lpstr>
      <vt:lpstr>Calibri</vt:lpstr>
      <vt:lpstr>Cambria</vt:lpstr>
      <vt:lpstr>Cambria Math</vt:lpstr>
      <vt:lpstr>Merriweather Sans</vt:lpstr>
      <vt:lpstr>Times New Roman</vt:lpstr>
      <vt:lpstr>Office Theme</vt:lpstr>
      <vt:lpstr>Title</vt:lpstr>
      <vt:lpstr>Quantum Battery Optimization through  Quantum Machine Learning Techniques</vt:lpstr>
      <vt:lpstr>1. Introduction: quantum battery</vt:lpstr>
      <vt:lpstr>1. Introduction</vt:lpstr>
      <vt:lpstr>2. Method</vt:lpstr>
      <vt:lpstr>3. Experiement</vt:lpstr>
      <vt:lpstr>4. Conclusion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Charana sonnadara</dc:creator>
  <cp:lastModifiedBy>Tuan Hai Vu</cp:lastModifiedBy>
  <cp:revision>331</cp:revision>
  <dcterms:created xsi:type="dcterms:W3CDTF">2023-07-13T15:59:49Z</dcterms:created>
  <dcterms:modified xsi:type="dcterms:W3CDTF">2024-05-31T06:54:18Z</dcterms:modified>
</cp:coreProperties>
</file>